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ef8a2cdc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ef8a2cd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1945241" y="9756224"/>
            <a:ext cx="28513567" cy="29163646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1187450" lvl="0" marL="457200" marR="0" rtl="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46150" lvl="2" marL="13716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31850" lvl="3" marL="1828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31850" lvl="4" marL="22860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31850" lvl="5" marL="27432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31850" lvl="6" marL="3200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1850" lvl="7" marL="36576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31850" lvl="8" marL="4114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19953118" y="114109266"/>
            <a:ext cx="232249031" cy="25833229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71895230" y="88540447"/>
            <a:ext cx="232249031" cy="7697086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1187450" lvl="0" marL="457200" marR="0" rtl="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46150" lvl="2" marL="13716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31850" lvl="3" marL="1828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31850" lvl="4" marL="22860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31850" lvl="5" marL="27432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31850" lvl="6" marL="3200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1850" lvl="7" marL="36576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31850" lvl="8" marL="4114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860608" y="24483059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lvl="0" marR="0" rt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Font typeface="Arial"/>
              <a:buNone/>
              <a:defRPr b="0" i="0" sz="1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Font typeface="Arial"/>
              <a:buNone/>
              <a:defRPr b="0" i="0" sz="1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Font typeface="Arial"/>
              <a:buNone/>
              <a:defRPr b="0" i="0" sz="1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Font typeface="Arial"/>
              <a:buNone/>
              <a:defRPr b="0" i="0" sz="9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Font typeface="Arial"/>
              <a:buNone/>
              <a:defRPr b="0" i="0" sz="9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Font typeface="Arial"/>
              <a:buNone/>
              <a:defRPr b="0" i="0" sz="9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Font typeface="Arial"/>
              <a:buNone/>
              <a:defRPr b="0" i="0" sz="9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Font typeface="Arial"/>
              <a:buNone/>
              <a:defRPr b="0" i="0" sz="9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Font typeface="Arial"/>
              <a:buNone/>
              <a:defRPr b="0" i="0" sz="9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1620203" y="10081263"/>
            <a:ext cx="29163646" cy="2851356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1187450" lvl="0" marL="457200" marR="0" rtl="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46150" lvl="2" marL="13716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31850" lvl="3" marL="1828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31850" lvl="4" marL="22860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31850" lvl="5" marL="27432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31850" lvl="6" marL="3200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1850" lvl="7" marL="36576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31850" lvl="8" marL="4114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559696" y="27763472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00"/>
              <a:buFont typeface="Calibri"/>
              <a:buNone/>
              <a:defRPr b="1" i="0" sz="18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b" bIns="216025" lIns="432050" spcFirstLastPara="1" rIns="432050" wrap="square" tIns="216025"/>
          <a:lstStyle>
            <a:lvl1pPr indent="-228600" lvl="0" marL="457200" marR="0" rtl="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Font typeface="Arial"/>
              <a:buNone/>
              <a:defRPr b="0" i="0" sz="9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Font typeface="Arial"/>
              <a:buNone/>
              <a:defRPr b="0" i="0" sz="7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743846" y="63507938"/>
            <a:ext cx="51402048" cy="17964245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1066800" lvl="0" marL="457200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•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46150" lvl="1" marL="9144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–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31850" lvl="2" marL="13716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8350" lvl="3" marL="1828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–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8350" lvl="4" marL="22860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»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8350" lvl="5" marL="27432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8350" lvl="6" marL="32004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8350" lvl="7" marL="3657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8350" lvl="8" marL="4114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57685963" y="63507938"/>
            <a:ext cx="51402054" cy="17964245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1066800" lvl="0" marL="457200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•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46150" lvl="1" marL="9144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–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31850" lvl="2" marL="13716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8350" lvl="3" marL="1828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–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8350" lvl="4" marL="22860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»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8350" lvl="5" marL="27432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8350" lvl="6" marL="32004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8350" lvl="7" marL="3657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8350" lvl="8" marL="4114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anchorCtr="0" anchor="b" bIns="216025" lIns="432050" spcFirstLastPara="1" rIns="432050" wrap="square" tIns="216025"/>
          <a:lstStyle>
            <a:lvl1pPr indent="-228600" lvl="0" marL="4572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b="1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1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1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946150" lvl="0" marL="4572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8350" lvl="2" marL="1371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11200" lvl="3" marL="1828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–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11200" lvl="4" marL="22860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»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11200" lvl="5" marL="27432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11200" lvl="6" marL="32004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11200" lvl="7" marL="36576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11200" lvl="8" marL="4114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anchorCtr="0" anchor="b" bIns="216025" lIns="432050" spcFirstLastPara="1" rIns="432050" wrap="square" tIns="216025"/>
          <a:lstStyle>
            <a:lvl1pPr indent="-228600" lvl="0" marL="4572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b="1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1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1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None/>
              <a:defRPr b="1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946150" lvl="0" marL="4572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8350" lvl="2" marL="1371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11200" lvl="3" marL="1828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–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11200" lvl="4" marL="22860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»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11200" lvl="5" marL="27432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11200" lvl="6" marL="32004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11200" lvl="7" marL="36576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11200" lvl="8" marL="4114800" marR="0" rtl="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b="1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1187450" lvl="0" marL="457200" marR="0" rtl="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46150" lvl="2" marL="13716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31850" lvl="3" marL="1828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31850" lvl="4" marL="22860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31850" lvl="5" marL="27432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31850" lvl="6" marL="3200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1850" lvl="7" marL="36576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31850" lvl="8" marL="4114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1620204" y="9041133"/>
            <a:ext cx="10660709" cy="29553698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228600" lvl="0" marL="4572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  <a:defRPr b="0" i="0" sz="5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b="0" i="0" sz="4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351421" y="30243781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anchorCtr="0" anchor="b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b="1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lvl="0" marR="0" rtl="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None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None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351421" y="33814228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228600" lvl="0" marL="4572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  <a:defRPr b="0" i="0" sz="5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b="0" i="0" sz="4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620203" y="10081263"/>
            <a:ext cx="29163646" cy="2851356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25" lIns="432050" spcFirstLastPara="1" rIns="432050" wrap="square" tIns="216025"/>
          <a:lstStyle>
            <a:lvl1pPr indent="-1187450" lvl="0" marL="457200" marR="0" rtl="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rtl="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46150" lvl="2" marL="13716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b="0" i="0" sz="1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31850" lvl="3" marL="1828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31850" lvl="4" marL="22860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31850" lvl="5" marL="27432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31850" lvl="6" marL="3200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1850" lvl="7" marL="36576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31850" lvl="8" marL="41148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6202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1071384" y="40045009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23222903" y="40045009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gif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0971203" y="5419499"/>
            <a:ext cx="10717800" cy="15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9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RESUMO</a:t>
            </a:r>
            <a:endParaRPr b="1" sz="9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224361" y="7102059"/>
            <a:ext cx="298833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aluno; Nome do orientador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5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 de Pós-Graduação em Geologia, [área de concentração], [laboratório/grupo de pesquisa], Semestre de ingresso 20xx.x</a:t>
            </a:r>
            <a:endParaRPr i="1" sz="5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714770" y="10541659"/>
            <a:ext cx="4850100" cy="646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7289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14770" y="27816598"/>
            <a:ext cx="5472600" cy="646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7289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MATERIAIS E MÉTODOS</a:t>
            </a:r>
            <a:endParaRPr b="1"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1862125" y="10259175"/>
            <a:ext cx="5073600" cy="738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7289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</a:t>
            </a:r>
            <a:endParaRPr b="1" sz="4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177705" y="11615669"/>
            <a:ext cx="13440000" cy="492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7690336" y="11615669"/>
            <a:ext cx="13440000" cy="492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1604975" y="29183025"/>
            <a:ext cx="12884100" cy="1969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17690325" y="16773175"/>
            <a:ext cx="13417200" cy="8973000"/>
          </a:xfrm>
          <a:prstGeom prst="rect">
            <a:avLst/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177700" y="16773175"/>
            <a:ext cx="13311300" cy="10192200"/>
          </a:xfrm>
          <a:prstGeom prst="rect">
            <a:avLst/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7690325" y="26436369"/>
            <a:ext cx="13440000" cy="550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1177775" y="32080200"/>
            <a:ext cx="13311300" cy="8020200"/>
          </a:xfrm>
          <a:prstGeom prst="rect">
            <a:avLst/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604975" y="32080200"/>
            <a:ext cx="128841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*Os materiais e métodos podem ser apresentados de forma esquemática utilizando figuras, organogramas, etc.</a:t>
            </a:r>
            <a:endParaRPr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0995816" y="32648198"/>
            <a:ext cx="5851500" cy="646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7289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  <a:endParaRPr b="1" sz="4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7582575" y="34002125"/>
            <a:ext cx="13547700" cy="550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17690326" y="16773175"/>
            <a:ext cx="134172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*Utilizar gráficos, figuras e tabelas concisas ao invés de texto quando possível.</a:t>
            </a:r>
            <a:endParaRPr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177705" y="16967992"/>
            <a:ext cx="58431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*Figura da área de estudo</a:t>
            </a:r>
            <a:endParaRPr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ma imagem contendo texto, mapa&#10;&#10;Descrição gerada com alta confiança" id="101" name="Google Shape;10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4350" y="40773575"/>
            <a:ext cx="2572064" cy="196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159063" y="40773575"/>
            <a:ext cx="1971475" cy="1969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ma imagem contendo texto&#10;&#10;Descrição gerada com alta confiança" id="103" name="Google Shape;10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493175" y="40818070"/>
            <a:ext cx="2572076" cy="188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/>
          <p:nvPr/>
        </p:nvSpPr>
        <p:spPr>
          <a:xfrm flipH="1" rot="10800000">
            <a:off x="0" y="-38100"/>
            <a:ext cx="32289600" cy="43434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67050" y="-164850"/>
            <a:ext cx="3330075" cy="312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3"/>
          <p:cNvSpPr txBox="1"/>
          <p:nvPr/>
        </p:nvSpPr>
        <p:spPr>
          <a:xfrm>
            <a:off x="3263025" y="194000"/>
            <a:ext cx="27760800" cy="30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latin typeface="Calibri"/>
                <a:ea typeface="Calibri"/>
                <a:cs typeface="Calibri"/>
                <a:sym typeface="Calibri"/>
              </a:rPr>
              <a:t>V Oficina de Avaliação e Acompanhamento Discente do Programa de Pós Graduação em Geologia</a:t>
            </a:r>
            <a:endParaRPr b="1" sz="4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latin typeface="Calibri"/>
                <a:ea typeface="Calibri"/>
                <a:cs typeface="Calibri"/>
                <a:sym typeface="Calibri"/>
              </a:rPr>
              <a:t>IV Semana da Pós Graduação em Geologia </a:t>
            </a:r>
            <a:endParaRPr b="1" sz="4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